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13" r:id="rId2"/>
    <p:sldId id="412" r:id="rId3"/>
    <p:sldId id="365" r:id="rId4"/>
    <p:sldId id="366" r:id="rId5"/>
    <p:sldId id="367" r:id="rId6"/>
    <p:sldId id="368" r:id="rId7"/>
    <p:sldId id="369" r:id="rId8"/>
    <p:sldId id="370" r:id="rId9"/>
    <p:sldId id="371" r:id="rId10"/>
    <p:sldId id="372" r:id="rId11"/>
    <p:sldId id="373" r:id="rId12"/>
    <p:sldId id="374" r:id="rId13"/>
    <p:sldId id="375" r:id="rId14"/>
    <p:sldId id="376" r:id="rId15"/>
    <p:sldId id="377" r:id="rId16"/>
    <p:sldId id="378" r:id="rId17"/>
    <p:sldId id="379" r:id="rId18"/>
    <p:sldId id="380" r:id="rId19"/>
    <p:sldId id="381" r:id="rId20"/>
    <p:sldId id="382" r:id="rId21"/>
    <p:sldId id="383" r:id="rId22"/>
    <p:sldId id="384" r:id="rId23"/>
    <p:sldId id="385" r:id="rId24"/>
    <p:sldId id="386" r:id="rId25"/>
    <p:sldId id="387" r:id="rId26"/>
    <p:sldId id="388" r:id="rId27"/>
    <p:sldId id="411" r:id="rId28"/>
  </p:sldIdLst>
  <p:sldSz cx="9144000" cy="6858000" type="screen4x3"/>
  <p:notesSz cx="6858000" cy="9144000"/>
  <p:defaultTextStyle>
    <a:defPPr>
      <a:defRPr lang="en-US"/>
    </a:defPPr>
    <a:lvl1pPr algn="l" rtl="0" fontAlgn="base">
      <a:spcBef>
        <a:spcPct val="0"/>
      </a:spcBef>
      <a:spcAft>
        <a:spcPct val="0"/>
      </a:spcAft>
      <a:defRPr sz="2800" b="1" kern="1200">
        <a:solidFill>
          <a:schemeClr val="bg1"/>
        </a:solidFill>
        <a:latin typeface="Tahoma" pitchFamily="34" charset="0"/>
        <a:ea typeface="+mn-ea"/>
        <a:cs typeface="Arial" charset="0"/>
      </a:defRPr>
    </a:lvl1pPr>
    <a:lvl2pPr marL="457200" algn="l" rtl="0" fontAlgn="base">
      <a:spcBef>
        <a:spcPct val="0"/>
      </a:spcBef>
      <a:spcAft>
        <a:spcPct val="0"/>
      </a:spcAft>
      <a:defRPr sz="2800" b="1" kern="1200">
        <a:solidFill>
          <a:schemeClr val="bg1"/>
        </a:solidFill>
        <a:latin typeface="Tahoma" pitchFamily="34" charset="0"/>
        <a:ea typeface="+mn-ea"/>
        <a:cs typeface="Arial" charset="0"/>
      </a:defRPr>
    </a:lvl2pPr>
    <a:lvl3pPr marL="914400" algn="l" rtl="0" fontAlgn="base">
      <a:spcBef>
        <a:spcPct val="0"/>
      </a:spcBef>
      <a:spcAft>
        <a:spcPct val="0"/>
      </a:spcAft>
      <a:defRPr sz="2800" b="1" kern="1200">
        <a:solidFill>
          <a:schemeClr val="bg1"/>
        </a:solidFill>
        <a:latin typeface="Tahoma" pitchFamily="34" charset="0"/>
        <a:ea typeface="+mn-ea"/>
        <a:cs typeface="Arial" charset="0"/>
      </a:defRPr>
    </a:lvl3pPr>
    <a:lvl4pPr marL="1371600" algn="l" rtl="0" fontAlgn="base">
      <a:spcBef>
        <a:spcPct val="0"/>
      </a:spcBef>
      <a:spcAft>
        <a:spcPct val="0"/>
      </a:spcAft>
      <a:defRPr sz="2800" b="1" kern="1200">
        <a:solidFill>
          <a:schemeClr val="bg1"/>
        </a:solidFill>
        <a:latin typeface="Tahoma" pitchFamily="34" charset="0"/>
        <a:ea typeface="+mn-ea"/>
        <a:cs typeface="Arial" charset="0"/>
      </a:defRPr>
    </a:lvl4pPr>
    <a:lvl5pPr marL="1828800" algn="l" rtl="0" fontAlgn="base">
      <a:spcBef>
        <a:spcPct val="0"/>
      </a:spcBef>
      <a:spcAft>
        <a:spcPct val="0"/>
      </a:spcAft>
      <a:defRPr sz="2800" b="1" kern="1200">
        <a:solidFill>
          <a:schemeClr val="bg1"/>
        </a:solidFill>
        <a:latin typeface="Tahoma" pitchFamily="34" charset="0"/>
        <a:ea typeface="+mn-ea"/>
        <a:cs typeface="Arial" charset="0"/>
      </a:defRPr>
    </a:lvl5pPr>
    <a:lvl6pPr marL="2286000" algn="l" defTabSz="914400" rtl="0" eaLnBrk="1" latinLnBrk="0" hangingPunct="1">
      <a:defRPr sz="2800" b="1" kern="1200">
        <a:solidFill>
          <a:schemeClr val="bg1"/>
        </a:solidFill>
        <a:latin typeface="Tahoma" pitchFamily="34" charset="0"/>
        <a:ea typeface="+mn-ea"/>
        <a:cs typeface="Arial" charset="0"/>
      </a:defRPr>
    </a:lvl6pPr>
    <a:lvl7pPr marL="2743200" algn="l" defTabSz="914400" rtl="0" eaLnBrk="1" latinLnBrk="0" hangingPunct="1">
      <a:defRPr sz="2800" b="1" kern="1200">
        <a:solidFill>
          <a:schemeClr val="bg1"/>
        </a:solidFill>
        <a:latin typeface="Tahoma" pitchFamily="34" charset="0"/>
        <a:ea typeface="+mn-ea"/>
        <a:cs typeface="Arial" charset="0"/>
      </a:defRPr>
    </a:lvl7pPr>
    <a:lvl8pPr marL="3200400" algn="l" defTabSz="914400" rtl="0" eaLnBrk="1" latinLnBrk="0" hangingPunct="1">
      <a:defRPr sz="2800" b="1" kern="1200">
        <a:solidFill>
          <a:schemeClr val="bg1"/>
        </a:solidFill>
        <a:latin typeface="Tahoma" pitchFamily="34" charset="0"/>
        <a:ea typeface="+mn-ea"/>
        <a:cs typeface="Arial" charset="0"/>
      </a:defRPr>
    </a:lvl8pPr>
    <a:lvl9pPr marL="3657600" algn="l" defTabSz="914400" rtl="0" eaLnBrk="1" latinLnBrk="0" hangingPunct="1">
      <a:defRPr sz="2800" b="1" kern="1200">
        <a:solidFill>
          <a:schemeClr val="bg1"/>
        </a:solidFill>
        <a:latin typeface="Tahom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A300"/>
    <a:srgbClr val="33CC33"/>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131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EED7F6-DFB0-4F9F-B2D3-264D05D44778}" type="datetimeFigureOut">
              <a:rPr lang="en-US" smtClean="0"/>
              <a:t>1/31/2015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5D79AE-9447-4DE5-8734-33CD48E005B5}" type="slidenum">
              <a:rPr lang="en-US" smtClean="0"/>
              <a:t>‹#›</a:t>
            </a:fld>
            <a:endParaRPr lang="en-US"/>
          </a:p>
        </p:txBody>
      </p:sp>
    </p:spTree>
    <p:extLst>
      <p:ext uri="{BB962C8B-B14F-4D97-AF65-F5344CB8AC3E}">
        <p14:creationId xmlns:p14="http://schemas.microsoft.com/office/powerpoint/2010/main" val="623061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1</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10</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11</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12</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13</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14</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15</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16</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17</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18</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19</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2</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20</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21</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22</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23</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24</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25</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26</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27</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3</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4</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5</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6</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7</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8</a:t>
            </a:fld>
            <a:endParaRPr lang="en-US"/>
          </a:p>
        </p:txBody>
      </p:sp>
    </p:spTree>
    <p:extLst>
      <p:ext uri="{BB962C8B-B14F-4D97-AF65-F5344CB8AC3E}">
        <p14:creationId xmlns:p14="http://schemas.microsoft.com/office/powerpoint/2010/main" val="2788238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D79AE-9447-4DE5-8734-33CD48E005B5}" type="slidenum">
              <a:rPr lang="en-US" smtClean="0"/>
              <a:t>9</a:t>
            </a:fld>
            <a:endParaRPr lang="en-US"/>
          </a:p>
        </p:txBody>
      </p:sp>
    </p:spTree>
    <p:extLst>
      <p:ext uri="{BB962C8B-B14F-4D97-AF65-F5344CB8AC3E}">
        <p14:creationId xmlns:p14="http://schemas.microsoft.com/office/powerpoint/2010/main" val="2788238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901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301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35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430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382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3883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585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204017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036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287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5210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17000" b="-17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bg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a:solidFill>
            <a:schemeClr val="bg1"/>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2800" b="1">
          <a:solidFill>
            <a:schemeClr val="bg1"/>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2800" b="1">
          <a:solidFill>
            <a:schemeClr val="bg1"/>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2800" b="1">
          <a:solidFill>
            <a:schemeClr val="bg1"/>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2800" b="1">
          <a:solidFill>
            <a:schemeClr val="bg1"/>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2800" b="1">
          <a:solidFill>
            <a:schemeClr val="bg1"/>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2800" b="1">
          <a:solidFill>
            <a:schemeClr val="bg1"/>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2800" b="1">
          <a:solidFill>
            <a:schemeClr val="bg1"/>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52322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pPr algn="ctr"/>
            <a:r>
              <a:rPr lang="en-US" dirty="0"/>
              <a:t> </a:t>
            </a:r>
          </a:p>
        </p:txBody>
      </p:sp>
    </p:spTree>
    <p:extLst>
      <p:ext uri="{BB962C8B-B14F-4D97-AF65-F5344CB8AC3E}">
        <p14:creationId xmlns:p14="http://schemas.microsoft.com/office/powerpoint/2010/main" val="1453745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138499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Deuteronomy 23:19 " You shall not charge interest to your brother -- interest on money </a:t>
            </a:r>
            <a:r>
              <a:rPr lang="en-US" i="1" dirty="0"/>
              <a:t>or </a:t>
            </a:r>
            <a:r>
              <a:rPr lang="en-US" dirty="0"/>
              <a:t>food </a:t>
            </a:r>
            <a:r>
              <a:rPr lang="en-US" i="1" dirty="0"/>
              <a:t>or </a:t>
            </a:r>
            <a:r>
              <a:rPr lang="en-US" dirty="0"/>
              <a:t>anything that is lent out at interest.</a:t>
            </a:r>
          </a:p>
        </p:txBody>
      </p:sp>
    </p:spTree>
    <p:extLst>
      <p:ext uri="{BB962C8B-B14F-4D97-AF65-F5344CB8AC3E}">
        <p14:creationId xmlns:p14="http://schemas.microsoft.com/office/powerpoint/2010/main" val="1265609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181588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baseline="30000" dirty="0"/>
              <a:t>8</a:t>
            </a:r>
            <a:r>
              <a:rPr lang="en-US" dirty="0"/>
              <a:t> "So the master commended the unjust steward because he had dealt shrewdly. For the sons of this world are more shrewd in their generation than the sons of light.</a:t>
            </a:r>
          </a:p>
        </p:txBody>
      </p:sp>
    </p:spTree>
    <p:extLst>
      <p:ext uri="{BB962C8B-B14F-4D97-AF65-F5344CB8AC3E}">
        <p14:creationId xmlns:p14="http://schemas.microsoft.com/office/powerpoint/2010/main" val="2633214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181588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Luke 16:9 "And I say to you, make friends for yourselves by unrighteous mammon, that when you fail, they may receive you into an everlasting home.   </a:t>
            </a:r>
          </a:p>
        </p:txBody>
      </p:sp>
    </p:spTree>
    <p:extLst>
      <p:ext uri="{BB962C8B-B14F-4D97-AF65-F5344CB8AC3E}">
        <p14:creationId xmlns:p14="http://schemas.microsoft.com/office/powerpoint/2010/main" val="3462997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22467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Luke 16:9 "And I say to you, make friends for yourselves by unrighteous mammon, that when you fail, they may receive you into an everlasting home.   </a:t>
            </a:r>
          </a:p>
          <a:p>
            <a:r>
              <a:rPr lang="en-US" dirty="0"/>
              <a:t> </a:t>
            </a:r>
          </a:p>
        </p:txBody>
      </p:sp>
    </p:spTree>
    <p:extLst>
      <p:ext uri="{BB962C8B-B14F-4D97-AF65-F5344CB8AC3E}">
        <p14:creationId xmlns:p14="http://schemas.microsoft.com/office/powerpoint/2010/main" val="3558623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310854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"The only friends who can receive us into heaven are the Father and the Son. These are, then, the friends we must secure. During life our means must be so used as to please God and to lay up eternal treasure. If we use it as a trust of the Lord we will secure such a friend. Instead of hoarding we must make heavenly friends." (B. W. Johnson)</a:t>
            </a:r>
          </a:p>
        </p:txBody>
      </p:sp>
    </p:spTree>
    <p:extLst>
      <p:ext uri="{BB962C8B-B14F-4D97-AF65-F5344CB8AC3E}">
        <p14:creationId xmlns:p14="http://schemas.microsoft.com/office/powerpoint/2010/main" val="1614242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612475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"Worldly possession are the Christian's stewardship. If he has been wasting them in self-indulgence, he must take warning from the parable and so employ them in deeds of            usefulness and mercy that, when the stewardship is taken from him, he may have obtained for himself a refuge for the future. But how can those whom the Christian had befriended            receive him into heaven? The key to the difficulty is found at Mt 25:35-40 where our Lord altogether identifies himself with his poor and unfortunate disciples, and returns on their behalf a heavenly recompense for any kindness which has been shown them on the earth. </a:t>
            </a:r>
          </a:p>
        </p:txBody>
      </p:sp>
    </p:spTree>
    <p:extLst>
      <p:ext uri="{BB962C8B-B14F-4D97-AF65-F5344CB8AC3E}">
        <p14:creationId xmlns:p14="http://schemas.microsoft.com/office/powerpoint/2010/main" val="714674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397031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Only in this secondary and subordinate sense can those whom the Christian has benefited receive him into heaven. Nor does the passage teach that there is any MERIT in almsgiving, since the thing given is already the property of another (</a:t>
            </a:r>
            <a:r>
              <a:rPr lang="en-US" dirty="0" err="1"/>
              <a:t>Lk</a:t>
            </a:r>
            <a:r>
              <a:rPr lang="en-US" dirty="0"/>
              <a:t> 16:12). Almsgiving is only a phase of the fidelity required of a steward, and the reward of a steward is not of merit but of grace. See </a:t>
            </a:r>
            <a:r>
              <a:rPr lang="en-US" dirty="0" err="1"/>
              <a:t>Lk</a:t>
            </a:r>
            <a:r>
              <a:rPr lang="en-US" dirty="0"/>
              <a:t> 17:7-10; Mt 25:21." (J. W. </a:t>
            </a:r>
            <a:r>
              <a:rPr lang="en-US" dirty="0" err="1"/>
              <a:t>McGarvey</a:t>
            </a:r>
            <a:r>
              <a:rPr lang="en-US" dirty="0"/>
              <a:t>)</a:t>
            </a:r>
            <a:endParaRPr lang="en-US" dirty="0"/>
          </a:p>
        </p:txBody>
      </p:sp>
    </p:spTree>
    <p:extLst>
      <p:ext uri="{BB962C8B-B14F-4D97-AF65-F5344CB8AC3E}">
        <p14:creationId xmlns:p14="http://schemas.microsoft.com/office/powerpoint/2010/main" val="3489201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310854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If an unrighteous steward was commended by his earthly master for his prudence in providing for his future by a fraudulent use of what had been committed to him, how much more will a righteous servant be commended by his heavenly Master for providing for eternity by a good use of what has been committed to him (Plummer).</a:t>
            </a:r>
          </a:p>
        </p:txBody>
      </p:sp>
    </p:spTree>
    <p:extLst>
      <p:ext uri="{BB962C8B-B14F-4D97-AF65-F5344CB8AC3E}">
        <p14:creationId xmlns:p14="http://schemas.microsoft.com/office/powerpoint/2010/main" val="562794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35394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baseline="30000" dirty="0"/>
              <a:t>10</a:t>
            </a:r>
            <a:r>
              <a:rPr lang="en-US" dirty="0"/>
              <a:t> "He who </a:t>
            </a:r>
            <a:r>
              <a:rPr lang="en-US" i="1" dirty="0"/>
              <a:t>is </a:t>
            </a:r>
            <a:r>
              <a:rPr lang="en-US" dirty="0"/>
              <a:t>faithful in </a:t>
            </a:r>
            <a:r>
              <a:rPr lang="en-US" i="1" dirty="0"/>
              <a:t>what is </a:t>
            </a:r>
            <a:r>
              <a:rPr lang="en-US" dirty="0"/>
              <a:t>least is faithful also in much; and he who is unjust in </a:t>
            </a:r>
            <a:r>
              <a:rPr lang="en-US" i="1" dirty="0"/>
              <a:t>what is </a:t>
            </a:r>
            <a:r>
              <a:rPr lang="en-US" dirty="0"/>
              <a:t>least is unjust also in much.  </a:t>
            </a:r>
            <a:r>
              <a:rPr lang="en-US" baseline="30000" dirty="0"/>
              <a:t>11</a:t>
            </a:r>
            <a:r>
              <a:rPr lang="en-US" dirty="0"/>
              <a:t> "Therefore if you have not been faithful in the unrighteous mammon, who will commit to your trust the true </a:t>
            </a:r>
            <a:r>
              <a:rPr lang="en-US" i="1" dirty="0"/>
              <a:t>riches?</a:t>
            </a:r>
            <a:r>
              <a:rPr lang="en-US" dirty="0"/>
              <a:t>  </a:t>
            </a:r>
            <a:r>
              <a:rPr lang="en-US" baseline="30000" dirty="0"/>
              <a:t>12</a:t>
            </a:r>
            <a:r>
              <a:rPr lang="en-US" dirty="0"/>
              <a:t> "And if you have not been faithful in what is another man's, who will give you what is your own?  </a:t>
            </a:r>
          </a:p>
        </p:txBody>
      </p:sp>
    </p:spTree>
    <p:extLst>
      <p:ext uri="{BB962C8B-B14F-4D97-AF65-F5344CB8AC3E}">
        <p14:creationId xmlns:p14="http://schemas.microsoft.com/office/powerpoint/2010/main" val="1438307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181588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baseline="30000" dirty="0"/>
              <a:t>13</a:t>
            </a:r>
            <a:r>
              <a:rPr lang="en-US" dirty="0"/>
              <a:t> "No servant can serve two masters; for either he will hate the one and love the other, or else he will be loyal to the one and despise the other. You cannot serve God and mammon."</a:t>
            </a:r>
          </a:p>
        </p:txBody>
      </p:sp>
    </p:spTree>
    <p:extLst>
      <p:ext uri="{BB962C8B-B14F-4D97-AF65-F5344CB8AC3E}">
        <p14:creationId xmlns:p14="http://schemas.microsoft.com/office/powerpoint/2010/main" val="13660824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52322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pPr algn="ctr"/>
            <a:r>
              <a:rPr lang="en-US" dirty="0"/>
              <a:t> </a:t>
            </a:r>
          </a:p>
        </p:txBody>
      </p:sp>
      <p:pic>
        <p:nvPicPr>
          <p:cNvPr id="2" name="bowling-strike-animation-on-black_zyfwb_bzh__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416063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181588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Matthew 25:23  'Well </a:t>
            </a:r>
            <a:r>
              <a:rPr lang="en-US" i="1" dirty="0"/>
              <a:t>done, </a:t>
            </a:r>
            <a:r>
              <a:rPr lang="en-US" dirty="0"/>
              <a:t>good and faithful servant; you have been faithful over a few things, I will make you ruler over many things. Enter into the joy of your lord.'  </a:t>
            </a:r>
          </a:p>
        </p:txBody>
      </p:sp>
    </p:spTree>
    <p:extLst>
      <p:ext uri="{BB962C8B-B14F-4D97-AF65-F5344CB8AC3E}">
        <p14:creationId xmlns:p14="http://schemas.microsoft.com/office/powerpoint/2010/main" val="27623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440120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pPr marL="514350" lvl="0" indent="-514350">
              <a:buFont typeface="+mj-lt"/>
              <a:buAutoNum type="arabicPeriod"/>
            </a:pPr>
            <a:r>
              <a:rPr lang="en-US" dirty="0"/>
              <a:t>Man has been charged  with the responsibility of being a steward over God’s property. </a:t>
            </a:r>
          </a:p>
          <a:p>
            <a:pPr marL="514350" lvl="0" indent="-514350">
              <a:buFont typeface="+mj-lt"/>
              <a:buAutoNum type="arabicPeriod"/>
            </a:pPr>
            <a:r>
              <a:rPr lang="en-US" dirty="0"/>
              <a:t>There is wisdom in preparing for the future.</a:t>
            </a:r>
          </a:p>
          <a:p>
            <a:pPr marL="514350" lvl="0" indent="-514350">
              <a:buFont typeface="+mj-lt"/>
              <a:buAutoNum type="arabicPeriod"/>
            </a:pPr>
            <a:r>
              <a:rPr lang="en-US" dirty="0"/>
              <a:t>The Christian should invest his money in heavenly treasures. </a:t>
            </a:r>
          </a:p>
          <a:p>
            <a:pPr marL="514350" lvl="0" indent="-514350">
              <a:buFont typeface="+mj-lt"/>
              <a:buAutoNum type="arabicPeriod"/>
            </a:pPr>
            <a:r>
              <a:rPr lang="en-US" dirty="0"/>
              <a:t>God expects us to prove our stewardship.</a:t>
            </a:r>
          </a:p>
          <a:p>
            <a:pPr marL="514350" lvl="0" indent="-514350">
              <a:buFont typeface="+mj-lt"/>
              <a:buAutoNum type="arabicPeriod"/>
            </a:pPr>
            <a:r>
              <a:rPr lang="en-US" dirty="0"/>
              <a:t>Good stewardship is a matter of quality, not quantity. </a:t>
            </a:r>
          </a:p>
          <a:p>
            <a:pPr marL="514350" lvl="0" indent="-514350">
              <a:buFont typeface="+mj-lt"/>
              <a:buAutoNum type="arabicPeriod"/>
            </a:pPr>
            <a:r>
              <a:rPr lang="en-US" dirty="0"/>
              <a:t>Our </a:t>
            </a:r>
            <a:r>
              <a:rPr lang="en-US" dirty="0" smtClean="0"/>
              <a:t>loyalties </a:t>
            </a:r>
            <a:r>
              <a:rPr lang="en-US" dirty="0"/>
              <a:t>cannot be divided and acceptable to the Lord.</a:t>
            </a:r>
          </a:p>
        </p:txBody>
      </p:sp>
    </p:spTree>
    <p:extLst>
      <p:ext uri="{BB962C8B-B14F-4D97-AF65-F5344CB8AC3E}">
        <p14:creationId xmlns:p14="http://schemas.microsoft.com/office/powerpoint/2010/main" val="3610485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267765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Luke 16:14 Now the Pharisees, who were lovers of money, also heard all these things, and they derided Him.  </a:t>
            </a:r>
            <a:r>
              <a:rPr lang="en-US" baseline="30000" dirty="0"/>
              <a:t>15</a:t>
            </a:r>
            <a:r>
              <a:rPr lang="en-US" dirty="0"/>
              <a:t> And He said to them, "You are those who justify yourselves before men, but God knows your hearts. For what is highly esteemed among men is an abomination in the sight of God.</a:t>
            </a:r>
          </a:p>
        </p:txBody>
      </p:sp>
    </p:spTree>
    <p:extLst>
      <p:ext uri="{BB962C8B-B14F-4D97-AF65-F5344CB8AC3E}">
        <p14:creationId xmlns:p14="http://schemas.microsoft.com/office/powerpoint/2010/main" val="3950562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181588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The word derided means strictly turn one's nose up at someone; hence ridicule, sneer at, scoff at (</a:t>
            </a:r>
            <a:r>
              <a:rPr lang="en-US" dirty="0" err="1"/>
              <a:t>Friberg</a:t>
            </a:r>
            <a:r>
              <a:rPr lang="en-US" dirty="0"/>
              <a:t>)</a:t>
            </a:r>
          </a:p>
          <a:p>
            <a:r>
              <a:rPr lang="en-US" dirty="0"/>
              <a:t> </a:t>
            </a:r>
          </a:p>
        </p:txBody>
      </p:sp>
    </p:spTree>
    <p:extLst>
      <p:ext uri="{BB962C8B-B14F-4D97-AF65-F5344CB8AC3E}">
        <p14:creationId xmlns:p14="http://schemas.microsoft.com/office/powerpoint/2010/main" val="545651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22467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Luke 16:16 "The law and the prophets </a:t>
            </a:r>
            <a:r>
              <a:rPr lang="en-US" i="1" dirty="0"/>
              <a:t>were </a:t>
            </a:r>
            <a:r>
              <a:rPr lang="en-US" dirty="0"/>
              <a:t>until John. Since that time the kingdom of God has been preached, and everyone is pressing into it.  </a:t>
            </a:r>
            <a:r>
              <a:rPr lang="en-US" baseline="30000" dirty="0"/>
              <a:t>17</a:t>
            </a:r>
            <a:r>
              <a:rPr lang="en-US" dirty="0"/>
              <a:t> "And it is easier for heaven and earth to pass away than for one tittle of the law to fail.</a:t>
            </a:r>
          </a:p>
        </p:txBody>
      </p:sp>
    </p:spTree>
    <p:extLst>
      <p:ext uri="{BB962C8B-B14F-4D97-AF65-F5344CB8AC3E}">
        <p14:creationId xmlns:p14="http://schemas.microsoft.com/office/powerpoint/2010/main" val="2166396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181588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Luke 16:18 "Whoever divorces his wife and marries another commits adultery; and whoever marries her who is divorced from </a:t>
            </a:r>
            <a:r>
              <a:rPr lang="en-US" i="1" dirty="0"/>
              <a:t>her </a:t>
            </a:r>
            <a:r>
              <a:rPr lang="en-US" dirty="0"/>
              <a:t>husband commits adultery.</a:t>
            </a:r>
          </a:p>
        </p:txBody>
      </p:sp>
    </p:spTree>
    <p:extLst>
      <p:ext uri="{BB962C8B-B14F-4D97-AF65-F5344CB8AC3E}">
        <p14:creationId xmlns:p14="http://schemas.microsoft.com/office/powerpoint/2010/main" val="3053669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22467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Matthew 19:9  "And I say to you, whoever divorces his wife, except for sexual immorality, and marries another, commits adultery; and whoever marries her who is divorced commits adultery."</a:t>
            </a:r>
          </a:p>
        </p:txBody>
      </p:sp>
    </p:spTree>
    <p:extLst>
      <p:ext uri="{BB962C8B-B14F-4D97-AF65-F5344CB8AC3E}">
        <p14:creationId xmlns:p14="http://schemas.microsoft.com/office/powerpoint/2010/main" val="121232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52322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pPr algn="ctr"/>
            <a:endParaRPr lang="en-US" dirty="0"/>
          </a:p>
        </p:txBody>
      </p:sp>
    </p:spTree>
    <p:extLst>
      <p:ext uri="{BB962C8B-B14F-4D97-AF65-F5344CB8AC3E}">
        <p14:creationId xmlns:p14="http://schemas.microsoft.com/office/powerpoint/2010/main" val="1349473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138499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pPr algn="ctr"/>
            <a:r>
              <a:rPr lang="en-US" dirty="0"/>
              <a:t>THE LIFE OF CHRIST</a:t>
            </a:r>
          </a:p>
          <a:p>
            <a:pPr algn="ctr"/>
            <a:r>
              <a:rPr lang="en-US" dirty="0"/>
              <a:t>PART 65</a:t>
            </a:r>
          </a:p>
          <a:p>
            <a:pPr algn="ctr"/>
            <a:r>
              <a:rPr lang="en-US" dirty="0"/>
              <a:t> </a:t>
            </a:r>
          </a:p>
        </p:txBody>
      </p:sp>
    </p:spTree>
    <p:extLst>
      <p:ext uri="{BB962C8B-B14F-4D97-AF65-F5344CB8AC3E}">
        <p14:creationId xmlns:p14="http://schemas.microsoft.com/office/powerpoint/2010/main" val="4046978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612475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pPr marL="514350" lvl="0" indent="-514350">
              <a:buFont typeface="+mj-lt"/>
              <a:buAutoNum type="arabicPeriod"/>
            </a:pPr>
            <a:r>
              <a:rPr lang="en-US" dirty="0"/>
              <a:t>They were employed to make spiritual truth clear to those who were sincerely seeking the will of God. </a:t>
            </a:r>
          </a:p>
          <a:p>
            <a:pPr marL="514350" lvl="0" indent="-514350">
              <a:buFont typeface="+mj-lt"/>
              <a:buAutoNum type="arabicPeriod"/>
            </a:pPr>
            <a:r>
              <a:rPr lang="en-US" dirty="0"/>
              <a:t>Parables sometimes purposely concealed truth from the dishonest, who were eager to abuse it whenever they had access to it. </a:t>
            </a:r>
          </a:p>
          <a:p>
            <a:pPr marL="514350" lvl="0" indent="-514350">
              <a:buFont typeface="+mj-lt"/>
              <a:buAutoNum type="arabicPeriod"/>
            </a:pPr>
            <a:r>
              <a:rPr lang="en-US" dirty="0"/>
              <a:t>Parabolic narratives were used occasionally as a technique to cause men to assent to the truth before they realized its applicability to them personally. </a:t>
            </a:r>
          </a:p>
          <a:p>
            <a:pPr marL="514350" lvl="0" indent="-514350">
              <a:buFont typeface="+mj-lt"/>
              <a:buAutoNum type="arabicPeriod"/>
            </a:pPr>
            <a:r>
              <a:rPr lang="en-US" dirty="0"/>
              <a:t>Parables were especially helpful in enabling men to remember great truths easily.</a:t>
            </a:r>
          </a:p>
          <a:p>
            <a:endParaRPr lang="en-US" dirty="0" smtClean="0"/>
          </a:p>
          <a:p>
            <a:r>
              <a:rPr lang="en-US" dirty="0" smtClean="0"/>
              <a:t>(</a:t>
            </a:r>
            <a:r>
              <a:rPr lang="en-US" dirty="0"/>
              <a:t>Wayne Jackson, The Parables In Profile)</a:t>
            </a:r>
          </a:p>
        </p:txBody>
      </p:sp>
    </p:spTree>
    <p:extLst>
      <p:ext uri="{BB962C8B-B14F-4D97-AF65-F5344CB8AC3E}">
        <p14:creationId xmlns:p14="http://schemas.microsoft.com/office/powerpoint/2010/main" val="3247493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310854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1. Begin with the Immediate Context;</a:t>
            </a:r>
          </a:p>
          <a:p>
            <a:r>
              <a:rPr lang="en-US" dirty="0"/>
              <a:t>2. Identify the Central Point of Emphasis;</a:t>
            </a:r>
          </a:p>
          <a:p>
            <a:r>
              <a:rPr lang="en-US" dirty="0"/>
              <a:t>3. Identify Irrelevant Details;</a:t>
            </a:r>
          </a:p>
          <a:p>
            <a:r>
              <a:rPr lang="en-US" dirty="0"/>
              <a:t>4. Identify the Relevant Details;</a:t>
            </a:r>
          </a:p>
          <a:p>
            <a:r>
              <a:rPr lang="en-US" dirty="0"/>
              <a:t>5. Compare Parallel and Contrasting Passages;</a:t>
            </a:r>
          </a:p>
          <a:p>
            <a:endParaRPr lang="en-US" dirty="0" smtClean="0"/>
          </a:p>
          <a:p>
            <a:r>
              <a:rPr lang="en-US" dirty="0" smtClean="0"/>
              <a:t>(</a:t>
            </a:r>
            <a:r>
              <a:rPr lang="en-US" dirty="0" err="1"/>
              <a:t>McQuilkin</a:t>
            </a:r>
            <a:r>
              <a:rPr lang="en-US" dirty="0"/>
              <a:t>, pp. 154-161.)</a:t>
            </a:r>
          </a:p>
        </p:txBody>
      </p:sp>
    </p:spTree>
    <p:extLst>
      <p:ext uri="{BB962C8B-B14F-4D97-AF65-F5344CB8AC3E}">
        <p14:creationId xmlns:p14="http://schemas.microsoft.com/office/powerpoint/2010/main" val="636654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526297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pPr marL="514350" indent="-514350">
              <a:buFont typeface="+mj-lt"/>
              <a:buAutoNum type="arabicPeriod"/>
            </a:pPr>
            <a:r>
              <a:rPr lang="en-US" dirty="0" smtClean="0"/>
              <a:t>Note </a:t>
            </a:r>
            <a:r>
              <a:rPr lang="en-US" dirty="0"/>
              <a:t>the Story’s Natural Meaning;</a:t>
            </a:r>
          </a:p>
          <a:p>
            <a:pPr marL="514350" indent="-514350">
              <a:buFont typeface="+mj-lt"/>
              <a:buAutoNum type="arabicPeriod"/>
            </a:pPr>
            <a:r>
              <a:rPr lang="en-US" dirty="0" smtClean="0"/>
              <a:t>Determine </a:t>
            </a:r>
            <a:r>
              <a:rPr lang="en-US" dirty="0"/>
              <a:t>the Problem, Question, or Situation That Prompted the Parable;</a:t>
            </a:r>
          </a:p>
          <a:p>
            <a:pPr marL="514350" indent="-514350">
              <a:buFont typeface="+mj-lt"/>
              <a:buAutoNum type="arabicPeriod"/>
            </a:pPr>
            <a:r>
              <a:rPr lang="en-US" dirty="0" smtClean="0"/>
              <a:t>Ascertain </a:t>
            </a:r>
            <a:r>
              <a:rPr lang="en-US" dirty="0"/>
              <a:t>the Main Truth Being Illustrated by the Parable;</a:t>
            </a:r>
          </a:p>
          <a:p>
            <a:pPr marL="514350" indent="-514350">
              <a:buFont typeface="+mj-lt"/>
              <a:buAutoNum type="arabicPeriod"/>
            </a:pPr>
            <a:r>
              <a:rPr lang="en-US" dirty="0" smtClean="0"/>
              <a:t>Validate </a:t>
            </a:r>
            <a:r>
              <a:rPr lang="en-US" dirty="0"/>
              <a:t>the Main Truth of the Parable with Direct Teaching of </a:t>
            </a:r>
            <a:r>
              <a:rPr lang="en-US" dirty="0" smtClean="0"/>
              <a:t>Scripture;</a:t>
            </a:r>
          </a:p>
          <a:p>
            <a:pPr marL="514350" indent="-514350">
              <a:buFont typeface="+mj-lt"/>
              <a:buAutoNum type="arabicPeriod"/>
            </a:pPr>
            <a:r>
              <a:rPr lang="en-US" dirty="0" smtClean="0"/>
              <a:t>Note the Actual or Intended Response of the Hearers.</a:t>
            </a:r>
          </a:p>
          <a:p>
            <a:endParaRPr lang="en-US" dirty="0"/>
          </a:p>
          <a:p>
            <a:r>
              <a:rPr lang="en-US" dirty="0"/>
              <a:t>(Roy B. </a:t>
            </a:r>
            <a:r>
              <a:rPr lang="en-US" dirty="0" err="1"/>
              <a:t>Zuck</a:t>
            </a:r>
            <a:r>
              <a:rPr lang="en-US" dirty="0"/>
              <a:t>, Basic Bible Interpretation pp. 211-218.)</a:t>
            </a:r>
          </a:p>
        </p:txBody>
      </p:sp>
    </p:spTree>
    <p:extLst>
      <p:ext uri="{BB962C8B-B14F-4D97-AF65-F5344CB8AC3E}">
        <p14:creationId xmlns:p14="http://schemas.microsoft.com/office/powerpoint/2010/main" val="2189756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569386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Luke 16:1 He also said to His disciples: "There was a certain rich man who had a steward, and an accusation was brought to him that this man was wasting his goods.  </a:t>
            </a:r>
            <a:r>
              <a:rPr lang="en-US" baseline="30000" dirty="0"/>
              <a:t>2</a:t>
            </a:r>
            <a:r>
              <a:rPr lang="en-US" dirty="0"/>
              <a:t> "So he called him and said to him, 'What is this I hear about you? Give an account of your stewardship, for you can no longer be steward.'  </a:t>
            </a:r>
            <a:r>
              <a:rPr lang="en-US" baseline="30000" dirty="0"/>
              <a:t>3</a:t>
            </a:r>
            <a:r>
              <a:rPr lang="en-US" dirty="0"/>
              <a:t> "Then the steward said within himself, 'What shall I do? For my master is taking the stewardship away from me. I cannot dig; I am ashamed to beg.  </a:t>
            </a:r>
            <a:r>
              <a:rPr lang="en-US" baseline="30000" dirty="0"/>
              <a:t>4</a:t>
            </a:r>
            <a:r>
              <a:rPr lang="en-US" dirty="0"/>
              <a:t> 'I have resolved what to do, that when I am put out of the stewardship, they may receive me into their houses</a:t>
            </a:r>
            <a:r>
              <a:rPr lang="en-US" dirty="0" smtClean="0"/>
              <a:t>.'</a:t>
            </a:r>
            <a:endParaRPr lang="en-US" dirty="0"/>
          </a:p>
        </p:txBody>
      </p:sp>
    </p:spTree>
    <p:extLst>
      <p:ext uri="{BB962C8B-B14F-4D97-AF65-F5344CB8AC3E}">
        <p14:creationId xmlns:p14="http://schemas.microsoft.com/office/powerpoint/2010/main" val="2327809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526297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dirty="0"/>
              <a:t> </a:t>
            </a:r>
            <a:r>
              <a:rPr lang="en-US" baseline="30000" dirty="0"/>
              <a:t>5</a:t>
            </a:r>
            <a:r>
              <a:rPr lang="en-US" dirty="0"/>
              <a:t> "So he called every one of his master's debtors to </a:t>
            </a:r>
            <a:r>
              <a:rPr lang="en-US" i="1" dirty="0"/>
              <a:t>him, </a:t>
            </a:r>
            <a:r>
              <a:rPr lang="en-US" dirty="0"/>
              <a:t>and said to the first, 'How much do you owe my master?'  </a:t>
            </a:r>
            <a:r>
              <a:rPr lang="en-US" baseline="30000" dirty="0"/>
              <a:t>6</a:t>
            </a:r>
            <a:r>
              <a:rPr lang="en-US" dirty="0"/>
              <a:t> "And he said, 'A hundred measures of oil.' So he said to him, 'Take your bill, and sit down quickly and write fifty.'  </a:t>
            </a:r>
            <a:r>
              <a:rPr lang="en-US" baseline="30000" dirty="0"/>
              <a:t>7</a:t>
            </a:r>
            <a:r>
              <a:rPr lang="en-US" dirty="0"/>
              <a:t> "Then he said to another, 'And how much do you owe?' So he said, 'A hundred measures of wheat.' And he said to him, 'Take your bill, and write eighty.'  </a:t>
            </a:r>
            <a:r>
              <a:rPr lang="en-US" baseline="30000" dirty="0"/>
              <a:t>8</a:t>
            </a:r>
            <a:r>
              <a:rPr lang="en-US" dirty="0"/>
              <a:t> "So the master commended the unjust steward because he had dealt shrewdly. For the sons of this world are more shrewd in their generation than the sons of light.  </a:t>
            </a:r>
            <a:endParaRPr lang="en-US" dirty="0"/>
          </a:p>
        </p:txBody>
      </p:sp>
    </p:spTree>
    <p:extLst>
      <p:ext uri="{BB962C8B-B14F-4D97-AF65-F5344CB8AC3E}">
        <p14:creationId xmlns:p14="http://schemas.microsoft.com/office/powerpoint/2010/main" val="3537110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612475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b="1">
                <a:solidFill>
                  <a:schemeClr val="bg1"/>
                </a:solidFill>
                <a:latin typeface="Tahoma" pitchFamily="34" charset="0"/>
                <a:cs typeface="Arial" charset="0"/>
              </a:defRPr>
            </a:lvl1pPr>
            <a:lvl2pPr marL="742950" indent="-285750" eaLnBrk="0" hangingPunct="0">
              <a:defRPr sz="2800" b="1">
                <a:solidFill>
                  <a:schemeClr val="bg1"/>
                </a:solidFill>
                <a:latin typeface="Tahoma" pitchFamily="34" charset="0"/>
                <a:cs typeface="Arial" charset="0"/>
              </a:defRPr>
            </a:lvl2pPr>
            <a:lvl3pPr marL="1143000" indent="-228600" eaLnBrk="0" hangingPunct="0">
              <a:defRPr sz="2800" b="1">
                <a:solidFill>
                  <a:schemeClr val="bg1"/>
                </a:solidFill>
                <a:latin typeface="Tahoma" pitchFamily="34" charset="0"/>
                <a:cs typeface="Arial" charset="0"/>
              </a:defRPr>
            </a:lvl3pPr>
            <a:lvl4pPr marL="1600200" indent="-228600" eaLnBrk="0" hangingPunct="0">
              <a:defRPr sz="2800" b="1">
                <a:solidFill>
                  <a:schemeClr val="bg1"/>
                </a:solidFill>
                <a:latin typeface="Tahoma" pitchFamily="34" charset="0"/>
                <a:cs typeface="Arial" charset="0"/>
              </a:defRPr>
            </a:lvl4pPr>
            <a:lvl5pPr marL="2057400" indent="-228600" eaLnBrk="0" hangingPunct="0">
              <a:defRPr sz="2800" b="1">
                <a:solidFill>
                  <a:schemeClr val="bg1"/>
                </a:solidFill>
                <a:latin typeface="Tahoma" pitchFamily="34" charset="0"/>
                <a:cs typeface="Arial" charset="0"/>
              </a:defRPr>
            </a:lvl5pPr>
            <a:lvl6pPr marL="2514600" indent="-228600" eaLnBrk="0" fontAlgn="base" hangingPunct="0">
              <a:spcBef>
                <a:spcPct val="0"/>
              </a:spcBef>
              <a:spcAft>
                <a:spcPct val="0"/>
              </a:spcAft>
              <a:defRPr sz="2800" b="1">
                <a:solidFill>
                  <a:schemeClr val="bg1"/>
                </a:solidFill>
                <a:latin typeface="Tahoma" pitchFamily="34" charset="0"/>
                <a:cs typeface="Arial" charset="0"/>
              </a:defRPr>
            </a:lvl6pPr>
            <a:lvl7pPr marL="2971800" indent="-228600" eaLnBrk="0" fontAlgn="base" hangingPunct="0">
              <a:spcBef>
                <a:spcPct val="0"/>
              </a:spcBef>
              <a:spcAft>
                <a:spcPct val="0"/>
              </a:spcAft>
              <a:defRPr sz="2800" b="1">
                <a:solidFill>
                  <a:schemeClr val="bg1"/>
                </a:solidFill>
                <a:latin typeface="Tahoma" pitchFamily="34" charset="0"/>
                <a:cs typeface="Arial" charset="0"/>
              </a:defRPr>
            </a:lvl7pPr>
            <a:lvl8pPr marL="3429000" indent="-228600" eaLnBrk="0" fontAlgn="base" hangingPunct="0">
              <a:spcBef>
                <a:spcPct val="0"/>
              </a:spcBef>
              <a:spcAft>
                <a:spcPct val="0"/>
              </a:spcAft>
              <a:defRPr sz="2800" b="1">
                <a:solidFill>
                  <a:schemeClr val="bg1"/>
                </a:solidFill>
                <a:latin typeface="Tahoma" pitchFamily="34" charset="0"/>
                <a:cs typeface="Arial" charset="0"/>
              </a:defRPr>
            </a:lvl8pPr>
            <a:lvl9pPr marL="3886200" indent="-228600" eaLnBrk="0" fontAlgn="base" hangingPunct="0">
              <a:spcBef>
                <a:spcPct val="0"/>
              </a:spcBef>
              <a:spcAft>
                <a:spcPct val="0"/>
              </a:spcAft>
              <a:defRPr sz="2800" b="1">
                <a:solidFill>
                  <a:schemeClr val="bg1"/>
                </a:solidFill>
                <a:latin typeface="Tahoma" pitchFamily="34" charset="0"/>
                <a:cs typeface="Arial" charset="0"/>
              </a:defRPr>
            </a:lvl9pPr>
          </a:lstStyle>
          <a:p>
            <a:r>
              <a:rPr lang="en-US" baseline="30000" dirty="0"/>
              <a:t>9</a:t>
            </a:r>
            <a:r>
              <a:rPr lang="en-US" dirty="0"/>
              <a:t> "And I say to you, make friends for yourselves by unrighteous mammon, that when you fail, they may receive you into an everlasting home.  </a:t>
            </a:r>
            <a:r>
              <a:rPr lang="en-US" baseline="30000" dirty="0"/>
              <a:t>10</a:t>
            </a:r>
            <a:r>
              <a:rPr lang="en-US" dirty="0"/>
              <a:t> "He who </a:t>
            </a:r>
            <a:r>
              <a:rPr lang="en-US" i="1" dirty="0"/>
              <a:t>is </a:t>
            </a:r>
            <a:r>
              <a:rPr lang="en-US" dirty="0"/>
              <a:t>faithful in </a:t>
            </a:r>
            <a:r>
              <a:rPr lang="en-US" i="1" dirty="0"/>
              <a:t>what is </a:t>
            </a:r>
            <a:r>
              <a:rPr lang="en-US" dirty="0"/>
              <a:t>least is faithful also in much; and he who is unjust in </a:t>
            </a:r>
            <a:r>
              <a:rPr lang="en-US" i="1" dirty="0"/>
              <a:t>what is </a:t>
            </a:r>
            <a:r>
              <a:rPr lang="en-US" dirty="0"/>
              <a:t>least is unjust also in much.  </a:t>
            </a:r>
            <a:r>
              <a:rPr lang="en-US" baseline="30000" dirty="0"/>
              <a:t>11</a:t>
            </a:r>
            <a:r>
              <a:rPr lang="en-US" dirty="0"/>
              <a:t> "Therefore if you have not been faithful in the unrighteous mammon, who will commit to your trust the true </a:t>
            </a:r>
            <a:r>
              <a:rPr lang="en-US" i="1" dirty="0"/>
              <a:t>riches?</a:t>
            </a:r>
            <a:r>
              <a:rPr lang="en-US" dirty="0"/>
              <a:t>  </a:t>
            </a:r>
            <a:r>
              <a:rPr lang="en-US" baseline="30000" dirty="0"/>
              <a:t>12</a:t>
            </a:r>
            <a:r>
              <a:rPr lang="en-US" dirty="0"/>
              <a:t> "And if you have not been faithful in what is another man's, who will give you what is your own?  </a:t>
            </a:r>
            <a:r>
              <a:rPr lang="en-US" baseline="30000" dirty="0"/>
              <a:t>13</a:t>
            </a:r>
            <a:r>
              <a:rPr lang="en-US" dirty="0"/>
              <a:t> "No servant can serve two masters; for either he will hate the one and love the other, or else he will be loyal to the one and despise the other. You cannot serve God and mammon."</a:t>
            </a:r>
            <a:endParaRPr lang="en-US" dirty="0"/>
          </a:p>
        </p:txBody>
      </p:sp>
    </p:spTree>
    <p:extLst>
      <p:ext uri="{BB962C8B-B14F-4D97-AF65-F5344CB8AC3E}">
        <p14:creationId xmlns:p14="http://schemas.microsoft.com/office/powerpoint/2010/main" val="2384133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Tahom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Tahoma"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2752</TotalTime>
  <Words>1503</Words>
  <Application>Microsoft Office PowerPoint</Application>
  <PresentationFormat>On-screen Show (4:3)</PresentationFormat>
  <Paragraphs>79</Paragraphs>
  <Slides>27</Slides>
  <Notes>27</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vvvv</dc:creator>
  <cp:lastModifiedBy>cougan c</cp:lastModifiedBy>
  <cp:revision>64</cp:revision>
  <dcterms:created xsi:type="dcterms:W3CDTF">2006-12-19T00:50:39Z</dcterms:created>
  <dcterms:modified xsi:type="dcterms:W3CDTF">2015-02-01T07:30:12Z</dcterms:modified>
</cp:coreProperties>
</file>